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8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6" r:id="rId9"/>
    <p:sldId id="267" r:id="rId10"/>
    <p:sldId id="264" r:id="rId11"/>
    <p:sldId id="261" r:id="rId12"/>
    <p:sldId id="262" r:id="rId13"/>
    <p:sldId id="263" r:id="rId14"/>
    <p:sldId id="269" r:id="rId15"/>
    <p:sldId id="270" r:id="rId16"/>
    <p:sldId id="277" r:id="rId17"/>
    <p:sldId id="278" r:id="rId18"/>
    <p:sldId id="281" r:id="rId19"/>
    <p:sldId id="279" r:id="rId20"/>
    <p:sldId id="282" r:id="rId21"/>
    <p:sldId id="283" r:id="rId22"/>
    <p:sldId id="284" r:id="rId23"/>
    <p:sldId id="286" r:id="rId24"/>
    <p:sldId id="287" r:id="rId25"/>
    <p:sldId id="275" r:id="rId26"/>
    <p:sldId id="276" r:id="rId27"/>
    <p:sldId id="28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1"/>
    <p:restoredTop sz="43293"/>
  </p:normalViewPr>
  <p:slideViewPr>
    <p:cSldViewPr snapToGrid="0" snapToObjects="1">
      <p:cViewPr>
        <p:scale>
          <a:sx n="52" d="100"/>
          <a:sy n="52" d="100"/>
        </p:scale>
        <p:origin x="1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BED5-9468-F34B-A6DE-7AA9EFC24E6A}" type="datetimeFigureOut">
              <a:rPr lang="en-GB" smtClean="0"/>
              <a:t>12/03/2017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61C2-6B96-DC49-8037-CB49B5317E27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DISTRIBUTED DB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technlogy</a:t>
            </a:r>
            <a:r>
              <a:rPr lang="en-GB" baseline="0" dirty="0" smtClean="0"/>
              <a:t> is challenging the status quo in a radical way, by using math and </a:t>
            </a:r>
            <a:r>
              <a:rPr lang="en-GB" baseline="0" dirty="0" err="1" smtClean="0"/>
              <a:t>cryptogrnaphy</a:t>
            </a:r>
            <a:r>
              <a:rPr lang="en-GB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Blochchain</a:t>
            </a:r>
            <a:r>
              <a:rPr lang="en-GB" baseline="0" dirty="0" smtClean="0"/>
              <a:t> provides an open decentralised database of every transaction </a:t>
            </a:r>
            <a:r>
              <a:rPr lang="en-GB" baseline="0" dirty="0" err="1" smtClean="0"/>
              <a:t>involing</a:t>
            </a:r>
            <a:r>
              <a:rPr lang="en-GB" baseline="0" dirty="0" smtClean="0"/>
              <a:t> value (Money, goods, property word or even votes</a:t>
            </a:r>
            <a:r>
              <a:rPr lang="en-GB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Basically, a BC is an append-only data structure </a:t>
            </a:r>
            <a:r>
              <a:rPr lang="en-GB" baseline="0" dirty="0" err="1" smtClean="0"/>
              <a:t>mainteined</a:t>
            </a:r>
            <a:r>
              <a:rPr lang="en-GB" baseline="0" dirty="0" smtClean="0"/>
              <a:t> by the nodes of a peer-</a:t>
            </a:r>
            <a:r>
              <a:rPr lang="en-GB" baseline="0" dirty="0" err="1" smtClean="0"/>
              <a:t>to.peer</a:t>
            </a:r>
            <a:r>
              <a:rPr lang="en-GB" baseline="0" dirty="0" smtClean="0"/>
              <a:t> network 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 Creating a record whose authenticity can be verified by the entire community -&gt; Thirty part trust organisations may no longer be necessary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PUBLIC LEDGER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Every transaction will be recorded on a public and distributed ledger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SOURCE OF TRUST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will become a global decentralised source of trust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that is centralized makes it easy to attack because it offers a single point of failure.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 Firewall of a website).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built with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Bloch chain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technlogy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require  users to trust the developers with personal information or funds.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most people use a trusted middleman such as a bank to make a transaction. But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 consumers and suppliers to connect directly, removing the need for a third party.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8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1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SC is a piece of software that stores rules for negotiating the terms of a contract, automatically verifies the contract and then executes the agreed terms.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Smart</a:t>
            </a:r>
            <a:r>
              <a:rPr lang="en-GB" baseline="0" dirty="0" smtClean="0"/>
              <a:t> contracts are computer programs that can be correctly executed by a network of mutually distrusting nodes, without the need of an external trusted authority, which means that are the nodes the “</a:t>
            </a:r>
            <a:r>
              <a:rPr lang="en-GB" baseline="0" dirty="0" err="1" smtClean="0"/>
              <a:t>autorithy</a:t>
            </a:r>
            <a:r>
              <a:rPr lang="en-GB" baseline="0" dirty="0" smtClean="0"/>
              <a:t>”, who validates the valid execution of a smart contract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Encrypted and Stored on the </a:t>
            </a:r>
            <a:r>
              <a:rPr lang="en-GB" baseline="0" dirty="0" err="1" smtClean="0"/>
              <a:t>blockchain</a:t>
            </a:r>
            <a:endParaRPr lang="en-GB" baseline="0" dirty="0" smtClean="0"/>
          </a:p>
          <a:p>
            <a:r>
              <a:rPr lang="en-GB" baseline="0" dirty="0" smtClean="0"/>
              <a:t>To append a new block of data (the code for the execution of a SC) 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the miners have to validate the </a:t>
            </a:r>
            <a:r>
              <a:rPr lang="en-GB" baseline="0" dirty="0" err="1" smtClean="0"/>
              <a:t>exectuion</a:t>
            </a:r>
            <a:r>
              <a:rPr lang="en-GB" baseline="0" dirty="0" smtClean="0"/>
              <a:t> of the SC</a:t>
            </a:r>
          </a:p>
          <a:p>
            <a:r>
              <a:rPr lang="en-GB" baseline="0" dirty="0" smtClean="0"/>
              <a:t>SC are stored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which all parties have a copy of and if any party fails the system continues to functions with no loss of data or integrity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 Alice wants</a:t>
            </a:r>
            <a:r>
              <a:rPr lang="en-GB" baseline="0" dirty="0" smtClean="0"/>
              <a:t> to buy a </a:t>
            </a:r>
            <a:r>
              <a:rPr lang="en-GB" baseline="0" dirty="0" err="1" smtClean="0"/>
              <a:t>SmartPhone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She is willing to pay a certain amount of money for it.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For buying the smart phone, </a:t>
            </a:r>
            <a:r>
              <a:rPr lang="en-GB" dirty="0" err="1" smtClean="0"/>
              <a:t>alice</a:t>
            </a:r>
            <a:r>
              <a:rPr lang="en-GB" dirty="0" smtClean="0"/>
              <a:t> wants</a:t>
            </a:r>
            <a:r>
              <a:rPr lang="en-GB" baseline="0" dirty="0" smtClean="0"/>
              <a:t> to make sure that she would get the product she is paying for. Therefore, she stipulates a TRADITIONAL contract with Bob,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employee who works in the legal area. </a:t>
            </a: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1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On the </a:t>
            </a:r>
            <a:r>
              <a:rPr lang="en-GB" baseline="0" dirty="0" err="1" smtClean="0"/>
              <a:t>tradictional</a:t>
            </a:r>
            <a:r>
              <a:rPr lang="en-GB" baseline="0" dirty="0" smtClean="0"/>
              <a:t> contract there are the following agreements:</a:t>
            </a:r>
          </a:p>
          <a:p>
            <a:pPr marL="0" indent="0" algn="l">
              <a:buNone/>
            </a:pPr>
            <a:endParaRPr lang="en-GB" baseline="0" dirty="0" smtClean="0"/>
          </a:p>
          <a:p>
            <a:pPr marL="0" indent="0" algn="l">
              <a:buNone/>
            </a:pPr>
            <a:r>
              <a:rPr lang="en-GB" baseline="0" dirty="0" smtClean="0"/>
              <a:t>The Phone will be shipped to Alice only once the money transaction has been confirmed. </a:t>
            </a:r>
          </a:p>
          <a:p>
            <a:pPr marL="0" indent="0" algn="l">
              <a:buNone/>
            </a:pPr>
            <a:r>
              <a:rPr lang="en-GB" baseline="0" dirty="0" smtClean="0"/>
              <a:t>The middleman Bob, is in charge of checking whether the payment has really been made. </a:t>
            </a:r>
          </a:p>
          <a:p>
            <a:pPr marL="0" indent="0" algn="l">
              <a:buNone/>
            </a:pPr>
            <a:r>
              <a:rPr lang="en-GB" baseline="0" dirty="0" smtClean="0"/>
              <a:t>If not, he waits 1-2 days and then he checks the payment again.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 better explanation of the contract terms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Alice pays for her Smartphone on a certain day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Bob, </a:t>
            </a:r>
            <a:r>
              <a:rPr lang="en-GB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GB" baseline="0" dirty="0" smtClean="0"/>
              <a:t>t know when Alice actually paid for her Smartphone. Therefore he checks the payment once in a while.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Might be possible that Alice’s money is already been transferred, but Bob will check it a couple of days later.  </a:t>
            </a:r>
          </a:p>
          <a:p>
            <a:pPr marL="457200" lvl="1" indent="0">
              <a:buNone/>
            </a:pPr>
            <a:r>
              <a:rPr lang="en-GB" baseline="0" dirty="0" smtClean="0"/>
              <a:t>- When the payment is confirmed by Bob, the Smartphone will be shipped to Alice. 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79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As you can see, Alice is not happy with this kind of deal. A traditional contract needs always a middleman, who checks and executes the agreed terms defined in the contract. </a:t>
            </a:r>
          </a:p>
          <a:p>
            <a:pPr marL="457200" lvl="1" indent="0">
              <a:buNone/>
            </a:pPr>
            <a:r>
              <a:rPr lang="en-GB" baseline="0" dirty="0" smtClean="0"/>
              <a:t>This process implies always a delay between seller and buyers and implies also some costs for the company (the middleman has to be paid for his work).  </a:t>
            </a:r>
          </a:p>
          <a:p>
            <a:pPr marL="457200" lvl="1" indent="0">
              <a:buNone/>
            </a:pPr>
            <a:r>
              <a:rPr lang="en-GB" baseline="0" dirty="0" smtClean="0"/>
              <a:t>A lawyer might be necessary if some party doesn’t comply with the contract.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7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Alice got an idea! She could use a smart contract to make the process faster and better.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Let’s suppose that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works together with a company which provides some services for Smart Contracts (e.g.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). </a:t>
            </a:r>
          </a:p>
          <a:p>
            <a:pPr marL="457200" lvl="1" indent="0">
              <a:buNone/>
            </a:pPr>
            <a:r>
              <a:rPr lang="en-GB" baseline="0" dirty="0" smtClean="0"/>
              <a:t>Alice wants to try this new service and stipulates a new SM with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9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Alice</a:t>
            </a:r>
            <a:r>
              <a:rPr lang="en-GB" baseline="0" dirty="0" smtClean="0"/>
              <a:t> wants to buy a product from bob’s store and she wants </a:t>
            </a:r>
            <a:r>
              <a:rPr lang="en-GB" baseline="0" dirty="0" err="1" smtClean="0"/>
              <a:t>cryptovalues</a:t>
            </a:r>
            <a:r>
              <a:rPr lang="en-GB" baseline="0" dirty="0" smtClean="0"/>
              <a:t> (e.g. bitcoins)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0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soon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Alice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triggered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confirmed</a:t>
            </a:r>
            <a:r>
              <a:rPr lang="de-CH" baseline="0" dirty="0" smtClean="0"/>
              <a:t>, Ebay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noticed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immediately</a:t>
            </a:r>
            <a:r>
              <a:rPr lang="de-CH" baseline="0" dirty="0" smtClean="0"/>
              <a:t> send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smart </a:t>
            </a:r>
            <a:r>
              <a:rPr lang="de-CH" baseline="0" dirty="0" err="1" smtClean="0"/>
              <a:t>phone</a:t>
            </a:r>
            <a:r>
              <a:rPr lang="de-CH" baseline="0" dirty="0" smtClean="0"/>
              <a:t>. </a:t>
            </a:r>
          </a:p>
          <a:p>
            <a:pPr marL="457200" lvl="1" indent="0">
              <a:buNone/>
            </a:pPr>
            <a:endParaRPr lang="de-CH" baseline="0" dirty="0" smtClean="0"/>
          </a:p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istanteneous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middleman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Alice </a:t>
            </a:r>
            <a:r>
              <a:rPr lang="de-CH" baseline="0" dirty="0" err="1" smtClean="0"/>
              <a:t>chooses</a:t>
            </a:r>
            <a:r>
              <a:rPr lang="de-CH" baseline="0" dirty="0" smtClean="0"/>
              <a:t> a Smart </a:t>
            </a:r>
            <a:r>
              <a:rPr lang="de-CH" baseline="0" dirty="0" err="1" smtClean="0"/>
              <a:t>Contract</a:t>
            </a:r>
            <a:r>
              <a:rPr lang="de-CH" baseline="0" dirty="0" smtClean="0"/>
              <a:t>!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3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www.pwc.com</a:t>
            </a:r>
            <a:r>
              <a:rPr lang="en-GB" dirty="0" smtClean="0"/>
              <a:t>/us/</a:t>
            </a:r>
            <a:r>
              <a:rPr lang="en-GB" dirty="0" err="1" smtClean="0"/>
              <a:t>en</a:t>
            </a:r>
            <a:r>
              <a:rPr lang="en-GB" dirty="0" smtClean="0"/>
              <a:t>/technology-forecast/</a:t>
            </a:r>
            <a:r>
              <a:rPr lang="en-GB" dirty="0" err="1" smtClean="0"/>
              <a:t>blockchain</a:t>
            </a:r>
            <a:r>
              <a:rPr lang="en-GB" dirty="0" smtClean="0"/>
              <a:t>/digital-</a:t>
            </a:r>
            <a:r>
              <a:rPr lang="en-GB" dirty="0" err="1" smtClean="0"/>
              <a:t>business.html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baseline="0" dirty="0" smtClean="0"/>
              <a:t>According to our example of Alice and Bob the following table shows the main differences between traditional and smart contracts: 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 The execution of a smart contract </a:t>
            </a:r>
            <a:r>
              <a:rPr lang="en-GB" baseline="0" dirty="0" err="1" smtClean="0"/>
              <a:t>doensn’t</a:t>
            </a:r>
            <a:r>
              <a:rPr lang="en-GB" baseline="0" dirty="0" smtClean="0"/>
              <a:t> need a middleman, which mean that can be executed faster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Manual remittance: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is immediately notified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A Smart Contract is for sure cheaper</a:t>
            </a:r>
            <a:r>
              <a:rPr lang="en-GB" baseline="0" dirty="0" smtClean="0"/>
              <a:t> than a traditional one. You don’t have to pay for a middleman who checks the agreements, you have only to pay the ”code”.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A Smart Contract cannot get lost and its always available in chronological order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for future access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Like said before, there is no need of a middleman (lawyer)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="1" baseline="0" dirty="0" smtClean="0"/>
              <a:t>A Smart contract on a </a:t>
            </a:r>
            <a:r>
              <a:rPr lang="en-GB" b="1" baseline="0" dirty="0" err="1" smtClean="0"/>
              <a:t>blockchain</a:t>
            </a:r>
            <a:r>
              <a:rPr lang="en-GB" b="1" baseline="0" dirty="0" smtClean="0"/>
              <a:t> is like a single large secure Computer System BUT without the risks, costs and trust issues of a centralised model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1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contract is written in Solidity language, which</a:t>
            </a:r>
            <a:r>
              <a:rPr lang="en-GB" baseline="0" dirty="0" smtClean="0"/>
              <a:t> is high-level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-based language supported by the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communtiy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We are going to explain later in details what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is and why it is so important for Smart contracts.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EXPLAIN THE CODE: 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snippet implements a personal wallet associated to an owner.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493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transaction can be represented online as a ‘block’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8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(resp. the transaction) is</a:t>
            </a:r>
            <a:r>
              <a:rPr lang="en-GB" baseline="0" dirty="0" smtClean="0"/>
              <a:t> broadcast across the entire network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4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validates 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is then added to the chain which records the entire NON-reversible</a:t>
            </a:r>
            <a:r>
              <a:rPr lang="en-GB" baseline="0" dirty="0" smtClean="0"/>
              <a:t> (indelible) history of transactions in a public ledger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money</a:t>
            </a:r>
            <a:r>
              <a:rPr lang="en-GB" baseline="0" dirty="0" smtClean="0"/>
              <a:t> moves from Alice to Bob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No middleman (transactions between users are instantaneous)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centralized system it’s easier to attack.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For Example if you have to execute a transaction through a bank you have to pay a fee for it, whereas using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technology you don’t have to pay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------------------------------------------</a:t>
            </a:r>
          </a:p>
          <a:p>
            <a:pPr marL="0" indent="0">
              <a:buNone/>
            </a:pPr>
            <a:r>
              <a:rPr lang="en-GB" baseline="0" dirty="0" smtClean="0"/>
              <a:t>Transactions are not prone to third part interference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aseline="0" dirty="0" smtClean="0"/>
              <a:t>--------------------------------------------------------------------------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transactions data, are available online to everyone on the distributed shared ledger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most famous </a:t>
            </a:r>
            <a:r>
              <a:rPr lang="en-GB" dirty="0" err="1" smtClean="0"/>
              <a:t>blockchain</a:t>
            </a:r>
            <a:r>
              <a:rPr lang="en-GB" baseline="0" dirty="0" smtClean="0"/>
              <a:t> application is the transfer of bitcoins used for online trades.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2. Cloud shared by the community (where each file is shredded and encrypted and spread across the network)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3.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application can be applied to identity applications, like Passports, Birth Certificates, IDs, Online accounts, and so 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4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4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7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0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6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4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3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6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7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.jp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4.jp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Relationship Id="rId9" Type="http://schemas.openxmlformats.org/officeDocument/2006/relationships/image" Target="../media/image4.jpg"/><Relationship Id="rId10" Type="http://schemas.openxmlformats.org/officeDocument/2006/relationships/image" Target="../media/image18.png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.jp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 dirty="0"/>
              <a:t> </a:t>
            </a:r>
            <a:endParaRPr lang="it-IT" dirty="0" smtClean="0"/>
          </a:p>
          <a:p>
            <a:r>
              <a:rPr lang="it-IT" dirty="0" smtClean="0"/>
              <a:t>Ile </a:t>
            </a:r>
            <a:r>
              <a:rPr lang="it-IT" dirty="0" err="1" smtClean="0"/>
              <a:t>cepilov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8975">
            <a:off x="408088" y="329514"/>
            <a:ext cx="2900756" cy="1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108" y="154308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5" y="802265"/>
            <a:ext cx="4466230" cy="44662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123" y="4670865"/>
            <a:ext cx="1466805" cy="14668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95852" y="4868226"/>
            <a:ext cx="1688952" cy="15261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63767" y="4253697"/>
            <a:ext cx="1721037" cy="15551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50656" y="3633843"/>
            <a:ext cx="1721037" cy="155515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37545" y="3048306"/>
            <a:ext cx="1721037" cy="155515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15571" y="2403112"/>
            <a:ext cx="1721037" cy="155515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805" y="1259704"/>
            <a:ext cx="2646567" cy="22264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556" y="1437253"/>
            <a:ext cx="1101013" cy="1101013"/>
          </a:xfrm>
          <a:prstGeom prst="rect">
            <a:avLst/>
          </a:prstGeom>
        </p:spPr>
      </p:pic>
      <p:cxnSp>
        <p:nvCxnSpPr>
          <p:cNvPr id="21" name="Connettore 2 20"/>
          <p:cNvCxnSpPr>
            <a:stCxn id="18" idx="3"/>
          </p:cNvCxnSpPr>
          <p:nvPr/>
        </p:nvCxnSpPr>
        <p:spPr>
          <a:xfrm>
            <a:off x="4199372" y="2372916"/>
            <a:ext cx="2987241" cy="1260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2.3	</a:t>
            </a:r>
            <a:r>
              <a:rPr lang="en-GB" sz="4000" dirty="0" smtClean="0"/>
              <a:t>Benefits of </a:t>
            </a:r>
            <a:r>
              <a:rPr lang="en-GB" sz="4000" dirty="0" err="1" smtClean="0"/>
              <a:t>blockchain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Decentralization of technology</a:t>
            </a:r>
          </a:p>
          <a:p>
            <a:r>
              <a:rPr lang="en-GB" sz="4000" dirty="0" smtClean="0">
                <a:latin typeface="+mj-lt"/>
              </a:rPr>
              <a:t>Transactions are </a:t>
            </a:r>
            <a:r>
              <a:rPr lang="en-GB" sz="4000" dirty="0" smtClean="0">
                <a:latin typeface="+mj-lt"/>
              </a:rPr>
              <a:t>immutable</a:t>
            </a:r>
            <a:endParaRPr lang="en-GB" sz="4000" dirty="0" smtClean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Distributed shared Ledger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889592" y="5787509"/>
            <a:ext cx="605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solidFill>
                  <a:srgbClr val="FFC000"/>
                </a:solidFill>
              </a:rPr>
              <a:t>… but there are also some hurdles ... 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1849" y="5058863"/>
            <a:ext cx="6866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And also . . 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2.4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applications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838635" y="2350089"/>
            <a:ext cx="10131425" cy="285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exchanges (e.g. Bitcoin)</a:t>
            </a:r>
          </a:p>
          <a:p>
            <a:r>
              <a:rPr lang="en-GB" sz="4000" dirty="0" smtClean="0">
                <a:latin typeface="+mj-lt"/>
              </a:rPr>
              <a:t>Encrypted cloud storage (e.g. </a:t>
            </a:r>
            <a:r>
              <a:rPr lang="en-GB" sz="4000" dirty="0" err="1" smtClean="0">
                <a:latin typeface="+mj-lt"/>
              </a:rPr>
              <a:t>Storj</a:t>
            </a:r>
            <a:r>
              <a:rPr lang="en-GB" sz="4000" dirty="0" smtClean="0">
                <a:latin typeface="+mj-lt"/>
              </a:rPr>
              <a:t>)</a:t>
            </a:r>
          </a:p>
          <a:p>
            <a:r>
              <a:rPr lang="en-GB" sz="4000" dirty="0" smtClean="0">
                <a:latin typeface="+mj-lt"/>
              </a:rPr>
              <a:t>Digital identity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</a:t>
            </a:r>
            <a:r>
              <a:rPr lang="en-GB" dirty="0" smtClean="0"/>
              <a:t>	</a:t>
            </a:r>
            <a:r>
              <a:rPr lang="en-GB" sz="4000" dirty="0" smtClean="0"/>
              <a:t>Smart Contracts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38634" y="20037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What is a Smart Contract?</a:t>
            </a:r>
          </a:p>
          <a:p>
            <a:r>
              <a:rPr lang="en-GB" sz="4000" dirty="0">
                <a:latin typeface="+mj-lt"/>
              </a:rPr>
              <a:t>Traditional Contract vs. Smart Contracts</a:t>
            </a:r>
          </a:p>
          <a:p>
            <a:r>
              <a:rPr lang="en-GB" sz="4000" dirty="0" smtClean="0">
                <a:latin typeface="+mj-lt"/>
              </a:rPr>
              <a:t>What goes into a Smart Contract?</a:t>
            </a:r>
          </a:p>
          <a:p>
            <a:r>
              <a:rPr lang="en-GB" sz="4000" dirty="0" smtClean="0">
                <a:latin typeface="+mj-lt"/>
              </a:rPr>
              <a:t>Possible applications </a:t>
            </a:r>
          </a:p>
          <a:p>
            <a:r>
              <a:rPr lang="en-GB" sz="4000" dirty="0" err="1" smtClean="0">
                <a:latin typeface="+mj-lt"/>
              </a:rPr>
              <a:t>Ethereum</a:t>
            </a:r>
            <a:r>
              <a:rPr lang="en-GB" sz="4000" dirty="0" smtClean="0">
                <a:latin typeface="+mj-lt"/>
              </a:rPr>
              <a:t>,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-based Platform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7" y="3979268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94" y="1818137"/>
            <a:ext cx="881361" cy="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625149" y="2949788"/>
            <a:ext cx="2832462" cy="18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8" y="3554861"/>
            <a:ext cx="1771346" cy="17713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145" y="2002567"/>
            <a:ext cx="2397825" cy="23978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81" y="4099492"/>
            <a:ext cx="604326" cy="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28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2" y="4457162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9" y="5125395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678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767" y="2672830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85" y="4472471"/>
            <a:ext cx="1924554" cy="1796251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42" y="5909873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8" y="3284451"/>
            <a:ext cx="541240" cy="5412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9" y="4972995"/>
            <a:ext cx="844636" cy="84463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533" y="1385179"/>
            <a:ext cx="1967243" cy="166995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19547" y="1630661"/>
            <a:ext cx="189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Where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is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my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phone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9" y="1245094"/>
            <a:ext cx="3154970" cy="2377269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540" y="3519387"/>
            <a:ext cx="2848119" cy="28528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890059" y="1716092"/>
            <a:ext cx="206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could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use </a:t>
            </a:r>
          </a:p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a Smart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Contract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!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5" y="1397494"/>
            <a:ext cx="1969493" cy="1969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 rot="1248540">
            <a:off x="4014507" y="2003874"/>
            <a:ext cx="489328" cy="6247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76" y="4430207"/>
            <a:ext cx="716443" cy="7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280701" y="3794322"/>
            <a:ext cx="2551812" cy="21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92" y="916227"/>
            <a:ext cx="3429591" cy="142671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5030678" y="1863394"/>
            <a:ext cx="1308308" cy="167042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00" y="4426820"/>
            <a:ext cx="2914739" cy="195834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3" y="2891764"/>
            <a:ext cx="536197" cy="536197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>
            <a:off x="9940950" y="2793210"/>
            <a:ext cx="6141" cy="14812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/>
          <p:cNvSpPr/>
          <p:nvPr/>
        </p:nvSpPr>
        <p:spPr>
          <a:xfrm>
            <a:off x="7113039" y="1523781"/>
            <a:ext cx="1000153" cy="45110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0927" y="2276678"/>
            <a:ext cx="2308660" cy="1399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493" y="1149820"/>
            <a:ext cx="694298" cy="69429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170943" y="921807"/>
            <a:ext cx="1256870" cy="160474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181" y="1432083"/>
            <a:ext cx="1235299" cy="123735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49" y="1807511"/>
            <a:ext cx="304601" cy="30460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45857" y="4320972"/>
            <a:ext cx="1307041" cy="164150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654" y="4516527"/>
            <a:ext cx="1267826" cy="1269939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4" y="4888468"/>
            <a:ext cx="315561" cy="315561"/>
          </a:xfrm>
          <a:prstGeom prst="rect">
            <a:avLst/>
          </a:prstGeom>
        </p:spPr>
      </p:pic>
      <p:cxnSp>
        <p:nvCxnSpPr>
          <p:cNvPr id="32" name="Connettore 2 31"/>
          <p:cNvCxnSpPr/>
          <p:nvPr/>
        </p:nvCxnSpPr>
        <p:spPr>
          <a:xfrm>
            <a:off x="3574514" y="3703232"/>
            <a:ext cx="2315072" cy="1235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98" y="4835246"/>
            <a:ext cx="819316" cy="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3.2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What </a:t>
            </a:r>
            <a:r>
              <a:rPr lang="en-GB" dirty="0"/>
              <a:t>goes into a Smart Contract?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Smart Contracts are composed by fields and functions</a:t>
            </a:r>
          </a:p>
          <a:p>
            <a:r>
              <a:rPr lang="en-GB" sz="4000" dirty="0" smtClean="0">
                <a:latin typeface="+mj-lt"/>
              </a:rPr>
              <a:t>If a Smart Contract throws an exception, the execution stops (everything gets reverted)</a:t>
            </a:r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A simple WALLET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" y="1390069"/>
            <a:ext cx="11580804" cy="5517358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>
            <a:off x="750206" y="3138616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725493" y="3908854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>
            <a:off x="1433383" y="4308389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1462215" y="4707925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1441620" y="515688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1466333" y="550287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1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technology 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What is a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?</a:t>
            </a:r>
          </a:p>
          <a:p>
            <a:r>
              <a:rPr lang="en-GB" sz="4000" dirty="0" smtClean="0">
                <a:latin typeface="+mj-lt"/>
              </a:rPr>
              <a:t>How does it work?</a:t>
            </a:r>
          </a:p>
          <a:p>
            <a:r>
              <a:rPr lang="en-GB" sz="4000" dirty="0" smtClean="0">
                <a:latin typeface="+mj-lt"/>
              </a:rPr>
              <a:t>Benefits of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Technology</a:t>
            </a:r>
          </a:p>
          <a:p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applications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5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2.1	</a:t>
            </a:r>
            <a:r>
              <a:rPr lang="en-GB" sz="4000" dirty="0" smtClean="0"/>
              <a:t>What is a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2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6" y="2114495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" y="1399894"/>
            <a:ext cx="3648649" cy="364864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3043238"/>
            <a:ext cx="472478" cy="472478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>
            <a:off x="4704870" y="3381550"/>
            <a:ext cx="2753205" cy="9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4756114"/>
            <a:ext cx="1379257" cy="138155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66" y="2003062"/>
            <a:ext cx="3299043" cy="277531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037" y="2153816"/>
            <a:ext cx="1361900" cy="13619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351" y="3043238"/>
            <a:ext cx="472478" cy="47247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73" y="2404053"/>
            <a:ext cx="472478" cy="472478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621" y="2433437"/>
            <a:ext cx="472478" cy="47247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77" y="2350882"/>
            <a:ext cx="472478" cy="4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512" y="2612301"/>
            <a:ext cx="2244800" cy="188843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341" y="2632179"/>
            <a:ext cx="1093351" cy="109335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87" y="3626405"/>
            <a:ext cx="882853" cy="88285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104" y="672556"/>
            <a:ext cx="882853" cy="88285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522" y="3764060"/>
            <a:ext cx="882853" cy="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41" y="1180592"/>
            <a:ext cx="902731" cy="9027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71" y="3937062"/>
            <a:ext cx="902731" cy="902731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952375"/>
            <a:ext cx="902731" cy="90273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3731721"/>
            <a:ext cx="902731" cy="902731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508965" y="4845155"/>
            <a:ext cx="1688952" cy="152616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76880" y="4230626"/>
            <a:ext cx="1721037" cy="155515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63769" y="3610772"/>
            <a:ext cx="1721037" cy="155515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50658" y="3025235"/>
            <a:ext cx="1721037" cy="155515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28684" y="2380041"/>
            <a:ext cx="1721037" cy="1555154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918" y="1236633"/>
            <a:ext cx="2646567" cy="2226424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69" y="1414182"/>
            <a:ext cx="1101013" cy="1101013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93" y="3625136"/>
            <a:ext cx="2646567" cy="22264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44" y="3802685"/>
            <a:ext cx="1101013" cy="1101013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2820391" y="1911604"/>
            <a:ext cx="2717986" cy="1083172"/>
          </a:xfrm>
          <a:prstGeom prst="bentArrow">
            <a:avLst/>
          </a:prstGeom>
          <a:ln w="31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500</TotalTime>
  <Words>1381</Words>
  <Application>Microsoft Macintosh PowerPoint</Application>
  <PresentationFormat>Widescreen</PresentationFormat>
  <Paragraphs>213</Paragraphs>
  <Slides>27</Slides>
  <Notes>24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1" baseType="lpstr">
      <vt:lpstr>Calibri</vt:lpstr>
      <vt:lpstr>Calibri Light</vt:lpstr>
      <vt:lpstr>Arial</vt:lpstr>
      <vt:lpstr>Celestiale</vt:lpstr>
      <vt:lpstr>SECURITY CHALLENGES IN SMART CONTRACTS</vt:lpstr>
      <vt:lpstr>Content</vt:lpstr>
      <vt:lpstr>2. Blockchain technology </vt:lpstr>
      <vt:lpstr>2.1 What is a blockchain?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2.3 Benefits of blockchain</vt:lpstr>
      <vt:lpstr>2.4 Blockchain applications</vt:lpstr>
      <vt:lpstr>Presentazione di PowerPoint</vt:lpstr>
      <vt:lpstr>3. Smart Contracts</vt:lpstr>
      <vt:lpstr>3.1 What is a smart contracT?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3.2 Traditional ContractS vs. Smart Contracts </vt:lpstr>
      <vt:lpstr>3.3 What goes into a Smart Contract?</vt:lpstr>
      <vt:lpstr>3.3 A simple WALLET CONTRACT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CHALLENGES IN SMART CONTRACTS</dc:title>
  <dc:creator>Lucas Pelloni</dc:creator>
  <cp:lastModifiedBy>Lucas Pelloni</cp:lastModifiedBy>
  <cp:revision>75</cp:revision>
  <dcterms:created xsi:type="dcterms:W3CDTF">2017-03-12T09:30:45Z</dcterms:created>
  <dcterms:modified xsi:type="dcterms:W3CDTF">2017-03-12T17:58:53Z</dcterms:modified>
</cp:coreProperties>
</file>